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5"/>
    <p:restoredTop sz="94660"/>
  </p:normalViewPr>
  <p:slideViewPr>
    <p:cSldViewPr snapToGrid="0">
      <p:cViewPr>
        <p:scale>
          <a:sx n="60" d="100"/>
          <a:sy n="60" d="100"/>
        </p:scale>
        <p:origin x="912" y="192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2016. 9. 8.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2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1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4068" y="14068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 flipH="1">
            <a:off x="211018" y="1519310"/>
            <a:ext cx="2208626" cy="10551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211018" y="228597"/>
            <a:ext cx="2208626" cy="10551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8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23A8-828F-4344-BEBF-19FF83A5DA11}" type="datetimeFigureOut">
              <a:rPr lang="ko-KR" altLang="en-US" smtClean="0"/>
              <a:t>2016. 9. 8.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98640" y="-228839"/>
            <a:ext cx="1502679" cy="16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3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 대괄호 4"/>
          <p:cNvSpPr/>
          <p:nvPr/>
        </p:nvSpPr>
        <p:spPr>
          <a:xfrm>
            <a:off x="1888596" y="7970507"/>
            <a:ext cx="302281" cy="835932"/>
          </a:xfrm>
          <a:prstGeom prst="leftBracket">
            <a:avLst>
              <a:gd name="adj" fmla="val 167308"/>
            </a:avLst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왼쪽 대괄호 5"/>
          <p:cNvSpPr/>
          <p:nvPr/>
        </p:nvSpPr>
        <p:spPr>
          <a:xfrm flipH="1">
            <a:off x="3559826" y="7970507"/>
            <a:ext cx="302281" cy="835932"/>
          </a:xfrm>
          <a:prstGeom prst="leftBracket">
            <a:avLst>
              <a:gd name="adj" fmla="val 167308"/>
            </a:avLst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49691" y="3385844"/>
            <a:ext cx="5852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i="0" u="none" kern="1200" spc="-150" baseline="0" dirty="0" smtClean="0">
                <a:solidFill>
                  <a:schemeClr val="bg1"/>
                </a:solidFill>
              </a:rPr>
              <a:t>자동화 검침 관리 시스템</a:t>
            </a:r>
            <a:endParaRPr lang="ko-KR" altLang="en-US" sz="3600" b="1" i="0" u="none" kern="1200" spc="-150" baseline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1581" y="7015313"/>
            <a:ext cx="610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 i="0" u="none" kern="1200" spc="-150" baseline="0" dirty="0" smtClean="0">
                <a:solidFill>
                  <a:srgbClr val="FF654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endParaRPr lang="ko-KR" altLang="en-US" sz="4000" b="1" i="0" u="none" kern="1200" spc="-150" baseline="0" dirty="0">
              <a:solidFill>
                <a:srgbClr val="FF654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0088" y="7203645"/>
            <a:ext cx="662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 </a:t>
            </a:r>
            <a:endParaRPr lang="en-US" dirty="0">
              <a:solidFill>
                <a:srgbClr val="92D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41171" y="7427667"/>
            <a:ext cx="4555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endParaRPr lang="en-US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7805" t="15130" r="58379" b="27066"/>
          <a:stretch/>
        </p:blipFill>
        <p:spPr>
          <a:xfrm>
            <a:off x="5182716" y="7191829"/>
            <a:ext cx="1826567" cy="1828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87" y="6739014"/>
            <a:ext cx="2095981" cy="23436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300" y="2419276"/>
            <a:ext cx="1728820" cy="19331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95723" y="2700629"/>
            <a:ext cx="2088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i="0" u="none" kern="1200" spc="-150" baseline="0" dirty="0" smtClean="0">
                <a:solidFill>
                  <a:srgbClr val="FF654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Automatic </a:t>
            </a:r>
            <a:endParaRPr lang="ko-KR" altLang="en-US" sz="2400" b="1" i="0" u="none" kern="1200" spc="-150" baseline="0" dirty="0">
              <a:solidFill>
                <a:srgbClr val="FF654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38155" y="3007049"/>
            <a:ext cx="2088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i="0" u="none" kern="1200" spc="-150" baseline="0" dirty="0" smtClean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Reading</a:t>
            </a:r>
            <a:endParaRPr lang="ko-KR" altLang="en-US" sz="2400" b="1" i="0" u="none" kern="1200" spc="-150" baseline="0" dirty="0">
              <a:solidFill>
                <a:srgbClr val="92D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01491" y="3324210"/>
            <a:ext cx="2088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i="0" u="none" kern="1200" spc="-150" baseline="0" dirty="0" smtClean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ko-KR" altLang="en-US" sz="2400" b="1" i="0" u="none" kern="1200" spc="-150" baseline="0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2"/>
          <p:cNvSpPr txBox="1"/>
          <p:nvPr/>
        </p:nvSpPr>
        <p:spPr>
          <a:xfrm>
            <a:off x="57150" y="296446"/>
            <a:ext cx="2349305" cy="117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프로젝트</a:t>
            </a:r>
          </a:p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내용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48774" y="4432612"/>
            <a:ext cx="2336511" cy="1715982"/>
            <a:chOff x="8348804" y="2868580"/>
            <a:chExt cx="2606386" cy="1774801"/>
          </a:xfrm>
        </p:grpSpPr>
        <p:sp>
          <p:nvSpPr>
            <p:cNvPr id="4" name="TextBox 3"/>
            <p:cNvSpPr txBox="1"/>
            <p:nvPr/>
          </p:nvSpPr>
          <p:spPr>
            <a:xfrm>
              <a:off x="8348804" y="4105783"/>
              <a:ext cx="2475294" cy="537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8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어플리케이션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348805" y="2868580"/>
              <a:ext cx="2606385" cy="110619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31816" y="4326094"/>
            <a:ext cx="2472258" cy="1701326"/>
            <a:chOff x="1103508" y="2586168"/>
            <a:chExt cx="2755048" cy="2180598"/>
          </a:xfrm>
        </p:grpSpPr>
        <p:sp>
          <p:nvSpPr>
            <p:cNvPr id="3" name="TextBox 2"/>
            <p:cNvSpPr txBox="1"/>
            <p:nvPr/>
          </p:nvSpPr>
          <p:spPr>
            <a:xfrm>
              <a:off x="1103508" y="4100648"/>
              <a:ext cx="2755048" cy="666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8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라즈베리파이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16950"/>
            <a:stretch>
              <a:fillRect/>
            </a:stretch>
          </p:blipFill>
          <p:spPr>
            <a:xfrm>
              <a:off x="1571625" y="2586168"/>
              <a:ext cx="1729473" cy="149501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572000" y="1577513"/>
            <a:ext cx="2616948" cy="1851486"/>
            <a:chOff x="3799176" y="2656176"/>
            <a:chExt cx="3223345" cy="2447540"/>
          </a:xfrm>
        </p:grpSpPr>
        <p:sp>
          <p:nvSpPr>
            <p:cNvPr id="2" name="TextBox 1"/>
            <p:cNvSpPr txBox="1"/>
            <p:nvPr/>
          </p:nvSpPr>
          <p:spPr>
            <a:xfrm>
              <a:off x="4190248" y="4416900"/>
              <a:ext cx="2458749" cy="686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8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서버 및 </a:t>
              </a:r>
              <a:r>
                <a:rPr lang="en-US" altLang="ko-KR" sz="28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99176" y="2656176"/>
              <a:ext cx="1545647" cy="154564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76875" y="2656176"/>
              <a:ext cx="1545647" cy="1545647"/>
            </a:xfrm>
            <a:prstGeom prst="rect">
              <a:avLst/>
            </a:prstGeom>
          </p:spPr>
        </p:pic>
      </p:grpSp>
      <p:cxnSp>
        <p:nvCxnSpPr>
          <p:cNvPr id="17" name="Straight Arrow Connector 16"/>
          <p:cNvCxnSpPr/>
          <p:nvPr/>
        </p:nvCxnSpPr>
        <p:spPr>
          <a:xfrm>
            <a:off x="7439024" y="3009900"/>
            <a:ext cx="1514475" cy="1292225"/>
          </a:xfrm>
          <a:prstGeom prst="straightConnector1">
            <a:avLst/>
          </a:prstGeom>
          <a:ln w="57150" algn="ctr">
            <a:solidFill>
              <a:schemeClr val="accent1"/>
            </a:solidFill>
            <a:headEnd type="arrow"/>
            <a:tailEnd type="arrow"/>
          </a:ln>
        </p:spPr>
      </p:cxnSp>
      <p:cxnSp>
        <p:nvCxnSpPr>
          <p:cNvPr id="21" name="Straight Arrow Connector 20"/>
          <p:cNvCxnSpPr/>
          <p:nvPr/>
        </p:nvCxnSpPr>
        <p:spPr>
          <a:xfrm rot="10800000" flipV="1">
            <a:off x="2873375" y="3041645"/>
            <a:ext cx="1406526" cy="1355730"/>
          </a:xfrm>
          <a:prstGeom prst="straightConnector1">
            <a:avLst/>
          </a:prstGeom>
          <a:ln w="57150" algn="ctr">
            <a:solidFill>
              <a:schemeClr val="accent1"/>
            </a:solidFill>
            <a:headEnd type="arrow"/>
            <a:tailEnd type="arrow"/>
          </a:ln>
        </p:spPr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095" y="301048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smtClean="0">
                <a:solidFill>
                  <a:schemeClr val="bg1"/>
                </a:solidFill>
              </a:rPr>
              <a:t>기대 효과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2706" y="801857"/>
            <a:ext cx="58521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EXPECTED</a:t>
            </a:r>
          </a:p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EFFECTS</a:t>
            </a:r>
            <a:endParaRPr lang="ko-KR" altLang="en-US" sz="66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 9"/>
          <p:cNvSpPr>
            <a:spLocks noChangeShapeType="1"/>
          </p:cNvSpPr>
          <p:nvPr/>
        </p:nvSpPr>
        <p:spPr bwMode="auto">
          <a:xfrm rot="16200000">
            <a:off x="3324246" y="740954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>
              <a:solidFill>
                <a:srgbClr val="262626"/>
              </a:solidFill>
              <a:latin typeface="Roboto Thin"/>
            </a:endParaRPr>
          </a:p>
        </p:txBody>
      </p:sp>
      <p:sp>
        <p:nvSpPr>
          <p:cNvPr id="198" name="Line 10"/>
          <p:cNvSpPr>
            <a:spLocks noChangeShapeType="1"/>
          </p:cNvSpPr>
          <p:nvPr/>
        </p:nvSpPr>
        <p:spPr bwMode="auto">
          <a:xfrm rot="16200000">
            <a:off x="3324246" y="740954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>
              <a:solidFill>
                <a:srgbClr val="262626"/>
              </a:solidFill>
              <a:latin typeface="Roboto Thin"/>
            </a:endParaRPr>
          </a:p>
        </p:txBody>
      </p:sp>
      <p:sp>
        <p:nvSpPr>
          <p:cNvPr id="199" name="Pentagon 198"/>
          <p:cNvSpPr>
            <a:spLocks noChangeArrowheads="1"/>
          </p:cNvSpPr>
          <p:nvPr/>
        </p:nvSpPr>
        <p:spPr bwMode="auto">
          <a:xfrm rot="16200000">
            <a:off x="3823566" y="3359576"/>
            <a:ext cx="2950640" cy="530355"/>
          </a:xfrm>
          <a:prstGeom prst="homePlate">
            <a:avLst/>
          </a:prstGeom>
          <a:gradFill flip="none" rotWithShape="1">
            <a:gsLst>
              <a:gs pos="0">
                <a:srgbClr val="00ADEE"/>
              </a:gs>
              <a:gs pos="100000">
                <a:srgbClr val="00ADEE">
                  <a:lumMod val="7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0" name="Pentagon 199"/>
          <p:cNvSpPr>
            <a:spLocks noChangeArrowheads="1"/>
          </p:cNvSpPr>
          <p:nvPr/>
        </p:nvSpPr>
        <p:spPr bwMode="auto">
          <a:xfrm rot="16200000">
            <a:off x="4612538" y="3618196"/>
            <a:ext cx="2433403" cy="530355"/>
          </a:xfrm>
          <a:prstGeom prst="homePlate">
            <a:avLst/>
          </a:prstGeom>
          <a:gradFill>
            <a:gsLst>
              <a:gs pos="0">
                <a:srgbClr val="85CA46"/>
              </a:gs>
              <a:gs pos="100000">
                <a:srgbClr val="85CA46">
                  <a:lumMod val="75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1" name="Pentagon 200"/>
          <p:cNvSpPr>
            <a:spLocks noChangeArrowheads="1"/>
          </p:cNvSpPr>
          <p:nvPr/>
        </p:nvSpPr>
        <p:spPr bwMode="auto">
          <a:xfrm rot="16200000">
            <a:off x="5386490" y="3861788"/>
            <a:ext cx="1946211" cy="530355"/>
          </a:xfrm>
          <a:prstGeom prst="homePlate">
            <a:avLst/>
          </a:prstGeom>
          <a:gradFill>
            <a:gsLst>
              <a:gs pos="0">
                <a:srgbClr val="F49D00"/>
              </a:gs>
              <a:gs pos="100000">
                <a:srgbClr val="F49D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2" name="Pentagon 201"/>
          <p:cNvSpPr>
            <a:spLocks noChangeArrowheads="1"/>
          </p:cNvSpPr>
          <p:nvPr/>
        </p:nvSpPr>
        <p:spPr bwMode="auto">
          <a:xfrm rot="16200000">
            <a:off x="6177782" y="4122732"/>
            <a:ext cx="1424331" cy="530355"/>
          </a:xfrm>
          <a:prstGeom prst="homePlate">
            <a:avLst/>
          </a:prstGeom>
          <a:gradFill>
            <a:gsLst>
              <a:gs pos="0">
                <a:srgbClr val="D2326B"/>
              </a:gs>
              <a:gs pos="100000">
                <a:srgbClr val="D2326B">
                  <a:lumMod val="75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3" name="Oval 202"/>
          <p:cNvSpPr/>
          <p:nvPr/>
        </p:nvSpPr>
        <p:spPr>
          <a:xfrm flipV="1">
            <a:off x="4490739" y="4657983"/>
            <a:ext cx="3210535" cy="1162525"/>
          </a:xfrm>
          <a:prstGeom prst="ellipse">
            <a:avLst/>
          </a:prstGeom>
          <a:solidFill>
            <a:srgbClr val="080808"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4191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Thin"/>
              <a:ea typeface=""/>
              <a:cs typeface=""/>
            </a:endParaRPr>
          </a:p>
        </p:txBody>
      </p:sp>
      <p:sp>
        <p:nvSpPr>
          <p:cNvPr id="204" name="Freeform 203"/>
          <p:cNvSpPr>
            <a:spLocks/>
          </p:cNvSpPr>
          <p:nvPr/>
        </p:nvSpPr>
        <p:spPr bwMode="auto">
          <a:xfrm rot="16200000">
            <a:off x="3108797" y="4954280"/>
            <a:ext cx="2309469" cy="2601059"/>
          </a:xfrm>
          <a:custGeom>
            <a:avLst/>
            <a:gdLst>
              <a:gd name="T0" fmla="*/ 0 w 1093"/>
              <a:gd name="T1" fmla="*/ 0 h 1231"/>
              <a:gd name="T2" fmla="*/ 1093 w 1093"/>
              <a:gd name="T3" fmla="*/ 980 h 1231"/>
              <a:gd name="T4" fmla="*/ 1093 w 1093"/>
              <a:gd name="T5" fmla="*/ 1231 h 1231"/>
              <a:gd name="T6" fmla="*/ 0 w 1093"/>
              <a:gd name="T7" fmla="*/ 741 h 1231"/>
              <a:gd name="T8" fmla="*/ 0 w 1093"/>
              <a:gd name="T9" fmla="*/ 0 h 1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3" h="1231">
                <a:moveTo>
                  <a:pt x="0" y="0"/>
                </a:moveTo>
                <a:lnTo>
                  <a:pt x="1093" y="980"/>
                </a:lnTo>
                <a:lnTo>
                  <a:pt x="1093" y="1231"/>
                </a:lnTo>
                <a:lnTo>
                  <a:pt x="0" y="741"/>
                </a:lnTo>
                <a:lnTo>
                  <a:pt x="0" y="0"/>
                </a:lnTo>
                <a:close/>
              </a:path>
            </a:pathLst>
          </a:custGeom>
          <a:solidFill>
            <a:srgbClr val="00AD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5" name="Freeform 204"/>
          <p:cNvSpPr>
            <a:spLocks/>
          </p:cNvSpPr>
          <p:nvPr/>
        </p:nvSpPr>
        <p:spPr bwMode="auto">
          <a:xfrm rot="16200000">
            <a:off x="4156829" y="5471956"/>
            <a:ext cx="2309469" cy="1565707"/>
          </a:xfrm>
          <a:custGeom>
            <a:avLst/>
            <a:gdLst>
              <a:gd name="T0" fmla="*/ 0 w 1093"/>
              <a:gd name="T1" fmla="*/ 0 h 741"/>
              <a:gd name="T2" fmla="*/ 1093 w 1093"/>
              <a:gd name="T3" fmla="*/ 490 h 741"/>
              <a:gd name="T4" fmla="*/ 1093 w 1093"/>
              <a:gd name="T5" fmla="*/ 741 h 741"/>
              <a:gd name="T6" fmla="*/ 0 w 1093"/>
              <a:gd name="T7" fmla="*/ 741 h 741"/>
              <a:gd name="T8" fmla="*/ 0 w 1093"/>
              <a:gd name="T9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3" h="741">
                <a:moveTo>
                  <a:pt x="0" y="0"/>
                </a:moveTo>
                <a:lnTo>
                  <a:pt x="1093" y="490"/>
                </a:lnTo>
                <a:lnTo>
                  <a:pt x="1093" y="741"/>
                </a:lnTo>
                <a:lnTo>
                  <a:pt x="0" y="741"/>
                </a:lnTo>
                <a:lnTo>
                  <a:pt x="0" y="0"/>
                </a:lnTo>
                <a:close/>
              </a:path>
            </a:pathLst>
          </a:custGeom>
          <a:solidFill>
            <a:srgbClr val="85CA4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6" name="Freeform 205"/>
          <p:cNvSpPr>
            <a:spLocks/>
          </p:cNvSpPr>
          <p:nvPr/>
        </p:nvSpPr>
        <p:spPr bwMode="auto">
          <a:xfrm rot="16200000">
            <a:off x="5722533" y="5471956"/>
            <a:ext cx="2309469" cy="1565707"/>
          </a:xfrm>
          <a:custGeom>
            <a:avLst/>
            <a:gdLst>
              <a:gd name="T0" fmla="*/ 0 w 1093"/>
              <a:gd name="T1" fmla="*/ 0 h 741"/>
              <a:gd name="T2" fmla="*/ 1093 w 1093"/>
              <a:gd name="T3" fmla="*/ 0 h 741"/>
              <a:gd name="T4" fmla="*/ 1093 w 1093"/>
              <a:gd name="T5" fmla="*/ 251 h 741"/>
              <a:gd name="T6" fmla="*/ 0 w 1093"/>
              <a:gd name="T7" fmla="*/ 741 h 741"/>
              <a:gd name="T8" fmla="*/ 0 w 1093"/>
              <a:gd name="T9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3" h="741">
                <a:moveTo>
                  <a:pt x="0" y="0"/>
                </a:moveTo>
                <a:lnTo>
                  <a:pt x="1093" y="0"/>
                </a:lnTo>
                <a:lnTo>
                  <a:pt x="1093" y="251"/>
                </a:lnTo>
                <a:lnTo>
                  <a:pt x="0" y="741"/>
                </a:lnTo>
                <a:lnTo>
                  <a:pt x="0" y="0"/>
                </a:lnTo>
                <a:close/>
              </a:path>
            </a:pathLst>
          </a:custGeom>
          <a:solidFill>
            <a:srgbClr val="F49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sp>
        <p:nvSpPr>
          <p:cNvPr id="207" name="Freeform 206"/>
          <p:cNvSpPr>
            <a:spLocks/>
          </p:cNvSpPr>
          <p:nvPr/>
        </p:nvSpPr>
        <p:spPr bwMode="auto">
          <a:xfrm rot="16200000">
            <a:off x="6770565" y="4954280"/>
            <a:ext cx="2309469" cy="2601059"/>
          </a:xfrm>
          <a:custGeom>
            <a:avLst/>
            <a:gdLst>
              <a:gd name="T0" fmla="*/ 0 w 1093"/>
              <a:gd name="T1" fmla="*/ 490 h 1231"/>
              <a:gd name="T2" fmla="*/ 1093 w 1093"/>
              <a:gd name="T3" fmla="*/ 0 h 1231"/>
              <a:gd name="T4" fmla="*/ 1093 w 1093"/>
              <a:gd name="T5" fmla="*/ 251 h 1231"/>
              <a:gd name="T6" fmla="*/ 0 w 1093"/>
              <a:gd name="T7" fmla="*/ 1231 h 1231"/>
              <a:gd name="T8" fmla="*/ 0 w 1093"/>
              <a:gd name="T9" fmla="*/ 490 h 1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3" h="1231">
                <a:moveTo>
                  <a:pt x="0" y="490"/>
                </a:moveTo>
                <a:lnTo>
                  <a:pt x="1093" y="0"/>
                </a:lnTo>
                <a:lnTo>
                  <a:pt x="1093" y="251"/>
                </a:lnTo>
                <a:lnTo>
                  <a:pt x="0" y="1231"/>
                </a:lnTo>
                <a:lnTo>
                  <a:pt x="0" y="490"/>
                </a:lnTo>
                <a:close/>
              </a:path>
            </a:pathLst>
          </a:custGeom>
          <a:solidFill>
            <a:srgbClr val="D2326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Thin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5077253" y="2343180"/>
            <a:ext cx="447558" cy="369332"/>
            <a:chOff x="5077255" y="1791631"/>
            <a:chExt cx="447558" cy="369329"/>
          </a:xfrm>
        </p:grpSpPr>
        <p:sp>
          <p:nvSpPr>
            <p:cNvPr id="209" name="TextBox 208"/>
            <p:cNvSpPr txBox="1"/>
            <p:nvPr/>
          </p:nvSpPr>
          <p:spPr>
            <a:xfrm>
              <a:off x="5077255" y="1791631"/>
              <a:ext cx="447558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Thin"/>
                </a:rPr>
                <a:t>01</a:t>
              </a:r>
            </a:p>
          </p:txBody>
        </p:sp>
        <p:sp>
          <p:nvSpPr>
            <p:cNvPr id="210" name="Oval 209"/>
            <p:cNvSpPr/>
            <p:nvPr/>
          </p:nvSpPr>
          <p:spPr>
            <a:xfrm>
              <a:off x="5128157" y="1814739"/>
              <a:ext cx="332860" cy="332860"/>
            </a:xfrm>
            <a:prstGeom prst="ellips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5605755" y="2800440"/>
            <a:ext cx="447558" cy="369332"/>
            <a:chOff x="5077255" y="1791631"/>
            <a:chExt cx="447558" cy="369329"/>
          </a:xfrm>
        </p:grpSpPr>
        <p:sp>
          <p:nvSpPr>
            <p:cNvPr id="212" name="TextBox 211"/>
            <p:cNvSpPr txBox="1"/>
            <p:nvPr/>
          </p:nvSpPr>
          <p:spPr>
            <a:xfrm>
              <a:off x="5077255" y="1791631"/>
              <a:ext cx="447558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Thin"/>
                </a:rPr>
                <a:t>02</a:t>
              </a:r>
            </a:p>
          </p:txBody>
        </p:sp>
        <p:sp>
          <p:nvSpPr>
            <p:cNvPr id="213" name="Oval 212"/>
            <p:cNvSpPr/>
            <p:nvPr/>
          </p:nvSpPr>
          <p:spPr>
            <a:xfrm>
              <a:off x="5128157" y="1814739"/>
              <a:ext cx="332860" cy="332860"/>
            </a:xfrm>
            <a:prstGeom prst="ellips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6136438" y="3276700"/>
            <a:ext cx="447558" cy="369332"/>
            <a:chOff x="5077255" y="1791631"/>
            <a:chExt cx="447558" cy="369329"/>
          </a:xfrm>
        </p:grpSpPr>
        <p:sp>
          <p:nvSpPr>
            <p:cNvPr id="215" name="TextBox 214"/>
            <p:cNvSpPr txBox="1"/>
            <p:nvPr/>
          </p:nvSpPr>
          <p:spPr>
            <a:xfrm>
              <a:off x="5077255" y="1791631"/>
              <a:ext cx="447558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Thin"/>
                </a:rPr>
                <a:t>03</a:t>
              </a:r>
            </a:p>
          </p:txBody>
        </p:sp>
        <p:sp>
          <p:nvSpPr>
            <p:cNvPr id="216" name="Oval 215"/>
            <p:cNvSpPr/>
            <p:nvPr/>
          </p:nvSpPr>
          <p:spPr>
            <a:xfrm>
              <a:off x="5128157" y="1814739"/>
              <a:ext cx="332860" cy="332860"/>
            </a:xfrm>
            <a:prstGeom prst="ellips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666169" y="3802646"/>
            <a:ext cx="447558" cy="369332"/>
            <a:chOff x="5077255" y="1791631"/>
            <a:chExt cx="447558" cy="369329"/>
          </a:xfrm>
        </p:grpSpPr>
        <p:sp>
          <p:nvSpPr>
            <p:cNvPr id="218" name="TextBox 217"/>
            <p:cNvSpPr txBox="1"/>
            <p:nvPr/>
          </p:nvSpPr>
          <p:spPr>
            <a:xfrm>
              <a:off x="5077255" y="1791631"/>
              <a:ext cx="447558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Thin"/>
                </a:rPr>
                <a:t>04</a:t>
              </a:r>
            </a:p>
          </p:txBody>
        </p:sp>
        <p:sp>
          <p:nvSpPr>
            <p:cNvPr id="219" name="Oval 218"/>
            <p:cNvSpPr/>
            <p:nvPr/>
          </p:nvSpPr>
          <p:spPr>
            <a:xfrm>
              <a:off x="5128157" y="1814739"/>
              <a:ext cx="332860" cy="332860"/>
            </a:xfrm>
            <a:prstGeom prst="ellips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49463" y="2379646"/>
            <a:ext cx="3352331" cy="766515"/>
            <a:chOff x="849462" y="1828103"/>
            <a:chExt cx="3352331" cy="766515"/>
          </a:xfrm>
        </p:grpSpPr>
        <p:sp>
          <p:nvSpPr>
            <p:cNvPr id="221" name="Rectangle 220"/>
            <p:cNvSpPr/>
            <p:nvPr/>
          </p:nvSpPr>
          <p:spPr>
            <a:xfrm>
              <a:off x="1588656" y="1896303"/>
              <a:ext cx="47264" cy="612970"/>
            </a:xfrm>
            <a:prstGeom prst="rect">
              <a:avLst/>
            </a:prstGeom>
            <a:solidFill>
              <a:srgbClr val="00ADE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  <p:grpSp>
          <p:nvGrpSpPr>
            <p:cNvPr id="222" name="Group 221"/>
            <p:cNvGrpSpPr/>
            <p:nvPr/>
          </p:nvGrpSpPr>
          <p:grpSpPr>
            <a:xfrm flipH="1">
              <a:off x="1504285" y="1828103"/>
              <a:ext cx="2697508" cy="766515"/>
              <a:chOff x="5983986" y="1267275"/>
              <a:chExt cx="2697508" cy="766516"/>
            </a:xfrm>
          </p:grpSpPr>
          <p:sp>
            <p:nvSpPr>
              <p:cNvPr id="224" name="Rectangle 223"/>
              <p:cNvSpPr/>
              <p:nvPr/>
            </p:nvSpPr>
            <p:spPr>
              <a:xfrm flipH="1">
                <a:off x="5983986" y="1542630"/>
                <a:ext cx="2697508" cy="491161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2626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Roboto Thin"/>
                  </a:rPr>
                  <a:t>인건비 감소</a:t>
                </a:r>
                <a:endPara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추가 비용 절약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 flipH="1">
                <a:off x="5983986" y="1267275"/>
                <a:ext cx="2680097" cy="354264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2626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Roboto Thin"/>
                  </a:rPr>
                  <a:t>비용 절약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</p:grpSp>
        <p:sp>
          <p:nvSpPr>
            <p:cNvPr id="223" name="Rectangle 222"/>
            <p:cNvSpPr/>
            <p:nvPr/>
          </p:nvSpPr>
          <p:spPr>
            <a:xfrm>
              <a:off x="849462" y="1903741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kern="0" dirty="0" smtClean="0">
                  <a:solidFill>
                    <a:srgbClr val="262626">
                      <a:lumMod val="90000"/>
                      <a:lumOff val="10000"/>
                    </a:srgbClr>
                  </a:solidFill>
                  <a:latin typeface="dt-business-07" panose="02000509000000000000" pitchFamily="49" charset="0"/>
                  <a:cs typeface="Arial" panose="020B0604020202020204" pitchFamily="34" charset="0"/>
                </a:rPr>
                <a:t>01</a:t>
              </a:r>
              <a:endPara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Roboto Thin"/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1353843" y="3843587"/>
            <a:ext cx="3326430" cy="646331"/>
            <a:chOff x="1353842" y="3292044"/>
            <a:chExt cx="3326430" cy="646331"/>
          </a:xfrm>
        </p:grpSpPr>
        <p:grpSp>
          <p:nvGrpSpPr>
            <p:cNvPr id="227" name="Group 226"/>
            <p:cNvGrpSpPr/>
            <p:nvPr/>
          </p:nvGrpSpPr>
          <p:grpSpPr>
            <a:xfrm flipH="1">
              <a:off x="1982763" y="3340329"/>
              <a:ext cx="2697509" cy="574796"/>
              <a:chOff x="5983986" y="1375550"/>
              <a:chExt cx="2697508" cy="574797"/>
            </a:xfrm>
          </p:grpSpPr>
          <p:sp>
            <p:nvSpPr>
              <p:cNvPr id="231" name="Rectangle 230"/>
              <p:cNvSpPr/>
              <p:nvPr/>
            </p:nvSpPr>
            <p:spPr>
              <a:xfrm flipH="1">
                <a:off x="5983986" y="1650906"/>
                <a:ext cx="2697508" cy="299441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noProof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직접 방문 없이 자동 검침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flipH="1">
                <a:off x="5983986" y="1375550"/>
                <a:ext cx="2680097" cy="354264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검침 자동화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1353842" y="3292044"/>
              <a:ext cx="760556" cy="646331"/>
              <a:chOff x="1353842" y="3292044"/>
              <a:chExt cx="760556" cy="646331"/>
            </a:xfrm>
          </p:grpSpPr>
          <p:sp>
            <p:nvSpPr>
              <p:cNvPr id="229" name="Rectangle 228"/>
              <p:cNvSpPr/>
              <p:nvPr/>
            </p:nvSpPr>
            <p:spPr>
              <a:xfrm>
                <a:off x="2067134" y="3300255"/>
                <a:ext cx="47264" cy="612970"/>
              </a:xfrm>
              <a:prstGeom prst="rect">
                <a:avLst/>
              </a:prstGeom>
              <a:solidFill>
                <a:srgbClr val="85CA4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Thin"/>
                  <a:ea typeface=""/>
                  <a:cs typeface="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1353842" y="3292044"/>
                <a:ext cx="6463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2626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dt-business-07" panose="02000509000000000000" pitchFamily="49" charset="0"/>
                    <a:cs typeface="Arial" panose="020B0604020202020204" pitchFamily="34" charset="0"/>
                  </a:rPr>
                  <a:t>02</a:t>
                </a:r>
                <a:endPara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</p:grpSp>
      </p:grpSp>
      <p:grpSp>
        <p:nvGrpSpPr>
          <p:cNvPr id="233" name="Group 232"/>
          <p:cNvGrpSpPr/>
          <p:nvPr/>
        </p:nvGrpSpPr>
        <p:grpSpPr>
          <a:xfrm>
            <a:off x="7499630" y="2355561"/>
            <a:ext cx="3352546" cy="766515"/>
            <a:chOff x="7499629" y="1804018"/>
            <a:chExt cx="3352546" cy="766515"/>
          </a:xfrm>
        </p:grpSpPr>
        <p:sp>
          <p:nvSpPr>
            <p:cNvPr id="234" name="Rectangle 233"/>
            <p:cNvSpPr/>
            <p:nvPr/>
          </p:nvSpPr>
          <p:spPr>
            <a:xfrm>
              <a:off x="8239037" y="1872218"/>
              <a:ext cx="47264" cy="612970"/>
            </a:xfrm>
            <a:prstGeom prst="rect">
              <a:avLst/>
            </a:prstGeom>
            <a:solidFill>
              <a:srgbClr val="F49D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  <p:grpSp>
          <p:nvGrpSpPr>
            <p:cNvPr id="235" name="Group 234"/>
            <p:cNvGrpSpPr/>
            <p:nvPr/>
          </p:nvGrpSpPr>
          <p:grpSpPr>
            <a:xfrm flipH="1">
              <a:off x="8154666" y="1804018"/>
              <a:ext cx="2697509" cy="766515"/>
              <a:chOff x="5983986" y="1267275"/>
              <a:chExt cx="2697508" cy="766516"/>
            </a:xfrm>
          </p:grpSpPr>
          <p:sp>
            <p:nvSpPr>
              <p:cNvPr id="237" name="Rectangle 236"/>
              <p:cNvSpPr/>
              <p:nvPr/>
            </p:nvSpPr>
            <p:spPr>
              <a:xfrm flipH="1">
                <a:off x="5983986" y="1542630"/>
                <a:ext cx="2697508" cy="491161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스마트 고지서 기능</a:t>
                </a:r>
                <a:endParaRPr lang="en-US" altLang="ko-KR" sz="1400" kern="0" dirty="0" smtClean="0">
                  <a:solidFill>
                    <a:srgbClr val="262626">
                      <a:lumMod val="90000"/>
                      <a:lumOff val="10000"/>
                    </a:srgbClr>
                  </a:solidFill>
                  <a:latin typeface="Roboto Thin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2626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Roboto Thin"/>
                  </a:rPr>
                  <a:t>실시간 사용량 체크 기능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 flipH="1">
                <a:off x="5983986" y="1267275"/>
                <a:ext cx="2680097" cy="354264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2626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Roboto Thin"/>
                  </a:rPr>
                  <a:t>고객 편의 기능 제공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>
              <a:off x="7499629" y="192279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dt-business-07" panose="02000509000000000000" pitchFamily="49" charset="0"/>
                  <a:cs typeface="Arial" panose="020B0604020202020204" pitchFamily="34" charset="0"/>
                </a:rPr>
                <a:t>03</a:t>
              </a:r>
              <a:endPara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Roboto Thin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8231904" y="3741456"/>
            <a:ext cx="3768312" cy="766515"/>
            <a:chOff x="8231903" y="3189913"/>
            <a:chExt cx="3768312" cy="766515"/>
          </a:xfrm>
        </p:grpSpPr>
        <p:sp>
          <p:nvSpPr>
            <p:cNvPr id="240" name="Rectangle 239"/>
            <p:cNvSpPr/>
            <p:nvPr/>
          </p:nvSpPr>
          <p:spPr>
            <a:xfrm>
              <a:off x="8938266" y="3258113"/>
              <a:ext cx="47264" cy="612970"/>
            </a:xfrm>
            <a:prstGeom prst="rect">
              <a:avLst/>
            </a:prstGeom>
            <a:solidFill>
              <a:srgbClr val="D232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Thin"/>
                <a:ea typeface=""/>
                <a:cs typeface="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 flipH="1">
              <a:off x="8853895" y="3189913"/>
              <a:ext cx="3146320" cy="766515"/>
              <a:chOff x="5535175" y="1267275"/>
              <a:chExt cx="3146319" cy="766516"/>
            </a:xfrm>
          </p:grpSpPr>
          <p:sp>
            <p:nvSpPr>
              <p:cNvPr id="243" name="Rectangle 242"/>
              <p:cNvSpPr/>
              <p:nvPr/>
            </p:nvSpPr>
            <p:spPr>
              <a:xfrm flipH="1">
                <a:off x="5535175" y="1542630"/>
                <a:ext cx="3146319" cy="491161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빅데이터 분석을 통한</a:t>
                </a:r>
                <a:endParaRPr lang="en-US" altLang="ko-KR" sz="1400" kern="0" dirty="0" smtClean="0">
                  <a:solidFill>
                    <a:srgbClr val="262626">
                      <a:lumMod val="90000"/>
                      <a:lumOff val="10000"/>
                    </a:srgbClr>
                  </a:solidFill>
                  <a:latin typeface="Roboto Thin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사용량 예측 </a:t>
                </a:r>
                <a:r>
                  <a:rPr lang="en-US" altLang="ko-KR" sz="1400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(</a:t>
                </a:r>
                <a:r>
                  <a:rPr lang="ko-KR" altLang="en-US" sz="1400" kern="0" dirty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지역별 시간별</a:t>
                </a:r>
                <a:r>
                  <a:rPr lang="en-US" altLang="ko-KR" sz="1400" kern="0" smtClean="0">
                    <a:solidFill>
                      <a:srgbClr val="262626">
                        <a:lumMod val="90000"/>
                        <a:lumOff val="10000"/>
                      </a:srgbClr>
                    </a:solidFill>
                    <a:latin typeface="Roboto Thin"/>
                  </a:rPr>
                  <a:t>)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 flipH="1">
                <a:off x="5782662" y="1267275"/>
                <a:ext cx="2881421" cy="354265"/>
              </a:xfrm>
              <a:prstGeom prst="rect">
                <a:avLst/>
              </a:prstGeom>
            </p:spPr>
            <p:txBody>
              <a:bodyPr wrap="square" lIns="243840" rIns="243840" bIns="6096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262626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Roboto Thin"/>
                  </a:rPr>
                  <a:t>통합적 관리 기능 제공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Thin"/>
                </a:endParaRPr>
              </a:p>
            </p:txBody>
          </p:sp>
        </p:grpSp>
        <p:sp>
          <p:nvSpPr>
            <p:cNvPr id="242" name="Rectangle 241"/>
            <p:cNvSpPr/>
            <p:nvPr/>
          </p:nvSpPr>
          <p:spPr>
            <a:xfrm>
              <a:off x="8231903" y="3300308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kern="0" dirty="0" smtClean="0">
                  <a:solidFill>
                    <a:srgbClr val="262626">
                      <a:lumMod val="90000"/>
                      <a:lumOff val="10000"/>
                    </a:srgbClr>
                  </a:solidFill>
                  <a:latin typeface="dt-business-07" panose="02000509000000000000" pitchFamily="49" charset="0"/>
                  <a:cs typeface="Arial" panose="020B0604020202020204" pitchFamily="34" charset="0"/>
                </a:rPr>
                <a:t>04</a:t>
              </a:r>
              <a:endPara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Roboto Thin"/>
              </a:endParaRPr>
            </a:p>
          </p:txBody>
        </p:sp>
      </p:grpSp>
      <p:sp>
        <p:nvSpPr>
          <p:cNvPr id="341" name="TextBox 340"/>
          <p:cNvSpPr txBox="1"/>
          <p:nvPr/>
        </p:nvSpPr>
        <p:spPr>
          <a:xfrm>
            <a:off x="140677" y="534571"/>
            <a:ext cx="2349305" cy="6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4958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3028" y="2897945"/>
            <a:ext cx="5852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i="0" u="none" kern="1200" spc="-150" baseline="0">
                <a:solidFill>
                  <a:schemeClr val="bg1"/>
                </a:solidFill>
              </a:rPr>
              <a:t>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3408" y="3404380"/>
            <a:ext cx="58521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600" b="1" i="0" u="none" kern="1200" spc="-150" baseline="0">
                <a:solidFill>
                  <a:schemeClr val="bg1">
                    <a:alpha val="25000"/>
                  </a:schemeClr>
                </a:solidFill>
              </a:rPr>
              <a:t>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계획</a:t>
            </a:r>
          </a:p>
        </p:txBody>
      </p:sp>
      <p:graphicFrame>
        <p:nvGraphicFramePr>
          <p:cNvPr id="83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8237"/>
              </p:ext>
            </p:extLst>
          </p:nvPr>
        </p:nvGraphicFramePr>
        <p:xfrm>
          <a:off x="1490630" y="1771872"/>
          <a:ext cx="9366933" cy="44061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6601"/>
                <a:gridCol w="613361"/>
                <a:gridCol w="613361"/>
                <a:gridCol w="613361"/>
                <a:gridCol w="613361"/>
                <a:gridCol w="613361"/>
                <a:gridCol w="613361"/>
                <a:gridCol w="613361"/>
                <a:gridCol w="613361"/>
                <a:gridCol w="613361"/>
                <a:gridCol w="613361"/>
                <a:gridCol w="613361"/>
                <a:gridCol w="613361"/>
              </a:tblGrid>
              <a:tr h="44556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수행 내용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4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5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6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7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8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9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10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11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12</a:t>
                      </a:r>
                    </a:p>
                  </a:txBody>
                  <a:tcPr marL="0" marR="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주제 선정 및 계획 수립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수행 계획 수립 및 자료조사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</a:tr>
              <a:tr h="333047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라즈베리파이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-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카메라 모듈 설계 및 재료 구매</a:t>
                      </a:r>
                      <a:endParaRPr lang="en-US" sz="1100" b="1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라즈베리파이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-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카메라 모듈 구성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OpenCV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-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사용량 숫자 인식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서버 및 데이터 베이스 구성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라즈베리파이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-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서버 통신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어플리케이션 제작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</a:tcPr>
                </a:tc>
              </a:tr>
              <a:tr h="482805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Testing</a:t>
                      </a: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66198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결과 발표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j-lt"/>
                        <a:cs typeface="Lato Regular"/>
                      </a:endParaRPr>
                    </a:p>
                  </a:txBody>
                  <a:tcPr marL="121889" marR="121889" marT="60960" marB="6096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84" name="Group 67"/>
          <p:cNvGrpSpPr/>
          <p:nvPr/>
        </p:nvGrpSpPr>
        <p:grpSpPr>
          <a:xfrm>
            <a:off x="3528533" y="2306443"/>
            <a:ext cx="1144933" cy="309218"/>
            <a:chOff x="3050250" y="1891746"/>
            <a:chExt cx="759750" cy="231913"/>
          </a:xfrm>
        </p:grpSpPr>
        <p:sp>
          <p:nvSpPr>
            <p:cNvPr id="85" name="Rounded Rectangle 68"/>
            <p:cNvSpPr/>
            <p:nvPr/>
          </p:nvSpPr>
          <p:spPr>
            <a:xfrm>
              <a:off x="3050250" y="1907545"/>
              <a:ext cx="367510" cy="11998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9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Text Placeholder 2"/>
            <p:cNvSpPr txBox="1"/>
            <p:nvPr/>
          </p:nvSpPr>
          <p:spPr>
            <a:xfrm>
              <a:off x="3059043" y="1891746"/>
              <a:ext cx="750957" cy="231913"/>
            </a:xfrm>
            <a:prstGeom prst="rect">
              <a:avLst/>
            </a:prstGeom>
          </p:spPr>
          <p:txBody>
            <a:bodyPr vert="horz"/>
            <a:lstStyle/>
            <a:p>
              <a:pPr algn="ctr">
                <a:defRPr lang="ko-KR" altLang="en-US"/>
              </a:pPr>
              <a:endParaRPr lang="en-US" sz="950">
                <a:solidFill>
                  <a:srgbClr val="FFFFFF"/>
                </a:solidFill>
              </a:endParaRPr>
            </a:p>
          </p:txBody>
        </p:sp>
      </p:grpSp>
      <p:sp>
        <p:nvSpPr>
          <p:cNvPr id="87" name="Rounded Rectangle 7"/>
          <p:cNvSpPr/>
          <p:nvPr/>
        </p:nvSpPr>
        <p:spPr>
          <a:xfrm>
            <a:off x="4071644" y="2674850"/>
            <a:ext cx="1203643" cy="17001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900"/>
          </a:p>
        </p:txBody>
      </p:sp>
      <p:sp>
        <p:nvSpPr>
          <p:cNvPr id="88" name="Rounded Rectangle 7"/>
          <p:cNvSpPr/>
          <p:nvPr/>
        </p:nvSpPr>
        <p:spPr>
          <a:xfrm>
            <a:off x="4730615" y="3577828"/>
            <a:ext cx="1203643" cy="170011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900"/>
          </a:p>
        </p:txBody>
      </p:sp>
      <p:sp>
        <p:nvSpPr>
          <p:cNvPr id="92" name="Rounded Rectangle 7"/>
          <p:cNvSpPr/>
          <p:nvPr/>
        </p:nvSpPr>
        <p:spPr>
          <a:xfrm>
            <a:off x="5311267" y="4002879"/>
            <a:ext cx="1203643" cy="17001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900"/>
          </a:p>
        </p:txBody>
      </p:sp>
      <p:sp>
        <p:nvSpPr>
          <p:cNvPr id="93" name="Rounded Rectangle 16"/>
          <p:cNvSpPr/>
          <p:nvPr/>
        </p:nvSpPr>
        <p:spPr>
          <a:xfrm>
            <a:off x="7185337" y="4721260"/>
            <a:ext cx="1814063" cy="17001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900"/>
          </a:p>
        </p:txBody>
      </p:sp>
      <p:grpSp>
        <p:nvGrpSpPr>
          <p:cNvPr id="94" name="Group 45"/>
          <p:cNvGrpSpPr/>
          <p:nvPr/>
        </p:nvGrpSpPr>
        <p:grpSpPr>
          <a:xfrm>
            <a:off x="7174932" y="5028379"/>
            <a:ext cx="2427525" cy="454102"/>
            <a:chOff x="1565121" y="3383804"/>
            <a:chExt cx="1887134" cy="231913"/>
          </a:xfrm>
        </p:grpSpPr>
        <p:sp>
          <p:nvSpPr>
            <p:cNvPr id="95" name="Rounded Rectangle 18"/>
            <p:cNvSpPr/>
            <p:nvPr/>
          </p:nvSpPr>
          <p:spPr>
            <a:xfrm>
              <a:off x="1576456" y="3403682"/>
              <a:ext cx="1875799" cy="9607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9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Text Placeholder 2"/>
            <p:cNvSpPr txBox="1"/>
            <p:nvPr/>
          </p:nvSpPr>
          <p:spPr>
            <a:xfrm>
              <a:off x="1565121" y="3383804"/>
              <a:ext cx="1499443" cy="231913"/>
            </a:xfrm>
            <a:prstGeom prst="rect">
              <a:avLst/>
            </a:prstGeom>
          </p:spPr>
          <p:txBody>
            <a:bodyPr vert="horz"/>
            <a:lstStyle/>
            <a:p>
              <a:pPr algn="ctr">
                <a:defRPr lang="ko-KR" altLang="en-US"/>
              </a:pPr>
              <a:endParaRPr lang="en-US" sz="950">
                <a:solidFill>
                  <a:srgbClr val="FFFFFF"/>
                </a:solidFill>
              </a:endParaRPr>
            </a:p>
          </p:txBody>
        </p:sp>
      </p:grpSp>
      <p:sp>
        <p:nvSpPr>
          <p:cNvPr id="97" name="Rounded Rectangle 7"/>
          <p:cNvSpPr/>
          <p:nvPr/>
        </p:nvSpPr>
        <p:spPr>
          <a:xfrm>
            <a:off x="9019952" y="5525603"/>
            <a:ext cx="1203643" cy="17001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900"/>
          </a:p>
        </p:txBody>
      </p:sp>
      <p:grpSp>
        <p:nvGrpSpPr>
          <p:cNvPr id="98" name="Group 67"/>
          <p:cNvGrpSpPr/>
          <p:nvPr/>
        </p:nvGrpSpPr>
        <p:grpSpPr>
          <a:xfrm>
            <a:off x="10280970" y="5868811"/>
            <a:ext cx="1144933" cy="309218"/>
            <a:chOff x="3050250" y="1891746"/>
            <a:chExt cx="759750" cy="231913"/>
          </a:xfrm>
        </p:grpSpPr>
        <p:sp>
          <p:nvSpPr>
            <p:cNvPr id="99" name="Rounded Rectangle 68"/>
            <p:cNvSpPr/>
            <p:nvPr/>
          </p:nvSpPr>
          <p:spPr>
            <a:xfrm>
              <a:off x="3050250" y="1907545"/>
              <a:ext cx="367510" cy="11998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9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Text Placeholder 2"/>
            <p:cNvSpPr txBox="1"/>
            <p:nvPr/>
          </p:nvSpPr>
          <p:spPr>
            <a:xfrm>
              <a:off x="3059043" y="1891746"/>
              <a:ext cx="750957" cy="231913"/>
            </a:xfrm>
            <a:prstGeom prst="rect">
              <a:avLst/>
            </a:prstGeom>
          </p:spPr>
          <p:txBody>
            <a:bodyPr vert="horz"/>
            <a:lstStyle/>
            <a:p>
              <a:pPr algn="ctr">
                <a:defRPr lang="ko-KR" altLang="en-US"/>
              </a:pPr>
              <a:endParaRPr lang="en-US" sz="950">
                <a:solidFill>
                  <a:srgbClr val="FFFFFF"/>
                </a:solidFill>
              </a:endParaRPr>
            </a:p>
          </p:txBody>
        </p:sp>
      </p:grpSp>
      <p:sp>
        <p:nvSpPr>
          <p:cNvPr id="104" name="Rounded Rectangle 68"/>
          <p:cNvSpPr/>
          <p:nvPr/>
        </p:nvSpPr>
        <p:spPr>
          <a:xfrm>
            <a:off x="5838427" y="4332831"/>
            <a:ext cx="1246581" cy="15860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900"/>
          </a:p>
        </p:txBody>
      </p:sp>
      <p:grpSp>
        <p:nvGrpSpPr>
          <p:cNvPr id="25" name="Group 70"/>
          <p:cNvGrpSpPr/>
          <p:nvPr/>
        </p:nvGrpSpPr>
        <p:grpSpPr>
          <a:xfrm>
            <a:off x="4732175" y="3029646"/>
            <a:ext cx="1729543" cy="309218"/>
            <a:chOff x="7045158" y="2375449"/>
            <a:chExt cx="757059" cy="231913"/>
          </a:xfrm>
        </p:grpSpPr>
        <p:sp>
          <p:nvSpPr>
            <p:cNvPr id="26" name="Rounded Rectangle 71"/>
            <p:cNvSpPr/>
            <p:nvPr/>
          </p:nvSpPr>
          <p:spPr>
            <a:xfrm>
              <a:off x="7045158" y="2401558"/>
              <a:ext cx="242425" cy="12999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9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 Placeholder 2"/>
            <p:cNvSpPr txBox="1"/>
            <p:nvPr/>
          </p:nvSpPr>
          <p:spPr>
            <a:xfrm>
              <a:off x="7045158" y="2375449"/>
              <a:ext cx="757059" cy="231913"/>
            </a:xfrm>
            <a:prstGeom prst="rect">
              <a:avLst/>
            </a:prstGeom>
          </p:spPr>
          <p:txBody>
            <a:bodyPr vert="horz"/>
            <a:lstStyle/>
            <a:p>
              <a:pPr algn="ctr">
                <a:defRPr lang="ko-KR" altLang="en-US"/>
              </a:pPr>
              <a:endParaRPr lang="en-US" sz="95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92" grpId="0" animBg="1"/>
      <p:bldP spid="93" grpId="0" animBg="1"/>
      <p:bldP spid="97" grpId="0" animBg="1"/>
      <p:bldP spid="10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18861" y="2197051"/>
            <a:ext cx="1306195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38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Q &amp; A</a:t>
            </a:r>
            <a:endParaRPr lang="ko-KR" altLang="en-US" sz="13800" b="0" i="0" u="none" kern="1200" spc="-150" baseline="0" dirty="0">
              <a:solidFill>
                <a:schemeClr val="tx1">
                  <a:lumMod val="85000"/>
                  <a:lumOff val="15000"/>
                </a:schemeClr>
              </a:solidFill>
              <a:latin typeface="HY중고딕"/>
              <a:ea typeface="HY중고딕"/>
            </a:endParaRPr>
          </a:p>
        </p:txBody>
      </p:sp>
      <p:sp>
        <p:nvSpPr>
          <p:cNvPr id="3" name="직사각형 23"/>
          <p:cNvSpPr/>
          <p:nvPr/>
        </p:nvSpPr>
        <p:spPr>
          <a:xfrm>
            <a:off x="14068" y="14068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29655" y="3070927"/>
            <a:ext cx="721811" cy="864372"/>
          </a:xfrm>
          <a:prstGeom prst="line">
            <a:avLst/>
          </a:prstGeom>
          <a:ln w="3492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3491608" y="3190101"/>
            <a:ext cx="933384" cy="880168"/>
          </a:xfrm>
          <a:prstGeom prst="line">
            <a:avLst/>
          </a:prstGeom>
          <a:ln w="3492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7648531" y="2925907"/>
            <a:ext cx="933384" cy="880168"/>
          </a:xfrm>
          <a:prstGeom prst="line">
            <a:avLst/>
          </a:prstGeom>
          <a:ln w="3492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84128" y="3183639"/>
            <a:ext cx="721811" cy="864372"/>
          </a:xfrm>
          <a:prstGeom prst="line">
            <a:avLst/>
          </a:prstGeom>
          <a:ln w="3492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16200000" flipH="1">
            <a:off x="-99140" y="1727320"/>
            <a:ext cx="1062967" cy="864686"/>
          </a:xfrm>
          <a:prstGeom prst="line">
            <a:avLst/>
          </a:prstGeom>
          <a:ln w="3492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10"/>
          <p:cNvCxnSpPr/>
          <p:nvPr/>
        </p:nvCxnSpPr>
        <p:spPr>
          <a:xfrm rot="10800000">
            <a:off x="9807175" y="3021391"/>
            <a:ext cx="784328" cy="605667"/>
          </a:xfrm>
          <a:prstGeom prst="line">
            <a:avLst/>
          </a:prstGeom>
          <a:ln w="3492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4541" y="393895"/>
            <a:ext cx="2869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600" b="1" i="0" u="none" kern="1200" spc="-150" baseline="0">
                <a:solidFill>
                  <a:srgbClr val="F8981D"/>
                </a:solidFill>
              </a:rPr>
              <a:t>CONTENTS</a:t>
            </a:r>
            <a:endParaRPr lang="ko-KR" altLang="en-US" sz="3600" b="1" i="0" u="none" kern="1200" spc="-150" baseline="0">
              <a:solidFill>
                <a:srgbClr val="F8981D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068" y="14068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육각형 1"/>
          <p:cNvSpPr/>
          <p:nvPr/>
        </p:nvSpPr>
        <p:spPr>
          <a:xfrm>
            <a:off x="426866" y="1833236"/>
            <a:ext cx="1907949" cy="159664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육각형 2"/>
          <p:cNvSpPr/>
          <p:nvPr/>
        </p:nvSpPr>
        <p:spPr>
          <a:xfrm>
            <a:off x="2129037" y="3290995"/>
            <a:ext cx="1907949" cy="159664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CB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4083256" y="2111789"/>
            <a:ext cx="1907949" cy="159664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육각형 4"/>
          <p:cNvSpPr/>
          <p:nvPr/>
        </p:nvSpPr>
        <p:spPr>
          <a:xfrm>
            <a:off x="6210353" y="3136976"/>
            <a:ext cx="1907949" cy="159664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D3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8118302" y="1867696"/>
            <a:ext cx="1907949" cy="159664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5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7196" y="2436287"/>
            <a:ext cx="1459954" cy="447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i="0" u="none" kern="1200" spc="-150" baseline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49905" y="3744810"/>
            <a:ext cx="1459954" cy="821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i="0" u="none" kern="1200" spc="-150" baseline="0" dirty="0">
                <a:solidFill>
                  <a:schemeClr val="bg1"/>
                </a:solidFill>
              </a:rPr>
              <a:t>주제 선정 배경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1986" y="2519102"/>
            <a:ext cx="1459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i="0" u="none" kern="1200" spc="-150" baseline="0">
                <a:solidFill>
                  <a:schemeClr val="bg1"/>
                </a:solidFill>
              </a:rPr>
              <a:t>프로젝트 </a:t>
            </a:r>
            <a:r>
              <a:rPr lang="ko-KR" altLang="en-US" sz="2400" b="1" i="0" u="none" kern="1200" spc="-150" baseline="0" smtClean="0">
                <a:solidFill>
                  <a:schemeClr val="bg1"/>
                </a:solidFill>
              </a:rPr>
              <a:t>목표</a:t>
            </a:r>
            <a:endParaRPr lang="ko-KR" altLang="en-US" sz="2400" b="1" i="0" u="none" kern="1200" spc="-150" baseline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7332" y="3573147"/>
            <a:ext cx="1459954" cy="817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i="0" u="none" kern="1200" spc="-150" baseline="0" dirty="0">
                <a:solidFill>
                  <a:schemeClr val="bg1"/>
                </a:solidFill>
              </a:rPr>
              <a:t>프로젝트</a:t>
            </a:r>
          </a:p>
          <a:p>
            <a:pPr algn="ctr">
              <a:defRPr lang="ko-KR" altLang="en-US"/>
            </a:pPr>
            <a:r>
              <a:rPr lang="ko-KR" altLang="en-US" sz="2400" b="1" i="0" u="none" kern="1200" spc="-150" baseline="0" dirty="0">
                <a:solidFill>
                  <a:schemeClr val="bg1"/>
                </a:solidFill>
              </a:rPr>
              <a:t>내용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42299" y="2452471"/>
            <a:ext cx="1459954" cy="44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i="0" u="none" kern="1200" spc="-150" baseline="0">
                <a:solidFill>
                  <a:schemeClr val="bg1"/>
                </a:solidFill>
              </a:rPr>
              <a:t>기대 효과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896" y="1263614"/>
            <a:ext cx="560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i="0" u="none" kern="1200" spc="-150" baseline="0" dirty="0">
                <a:solidFill>
                  <a:srgbClr val="1FA185"/>
                </a:solidFill>
              </a:rPr>
              <a:t>1</a:t>
            </a:r>
            <a:endParaRPr lang="ko-KR" altLang="en-US" sz="3200" b="1" i="0" u="none" kern="1200" spc="-150" baseline="0" dirty="0">
              <a:solidFill>
                <a:srgbClr val="1FA18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37827" y="2722715"/>
            <a:ext cx="560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i="0" u="none" kern="1200" spc="-150" baseline="0" dirty="0">
                <a:solidFill>
                  <a:srgbClr val="9ABC5E"/>
                </a:solidFill>
              </a:rPr>
              <a:t>2</a:t>
            </a:r>
            <a:endParaRPr lang="ko-KR" altLang="en-US" sz="3200" b="1" i="0" u="none" kern="1200" spc="-150" baseline="0" dirty="0">
              <a:solidFill>
                <a:srgbClr val="9ABC5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6300" y="1555912"/>
            <a:ext cx="560648" cy="57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i="0" u="none" kern="1200" spc="-150" baseline="0">
                <a:solidFill>
                  <a:srgbClr val="F8981D"/>
                </a:solidFill>
              </a:rPr>
              <a:t>3</a:t>
            </a:r>
            <a:endParaRPr lang="ko-KR" altLang="en-US" sz="3200" b="1" i="0" u="none" kern="1200" spc="-150" baseline="0">
              <a:solidFill>
                <a:srgbClr val="F898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5511" y="2904354"/>
            <a:ext cx="560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i="0" u="none" kern="1200" spc="-150" baseline="0" dirty="0">
                <a:solidFill>
                  <a:srgbClr val="C00000"/>
                </a:solidFill>
              </a:rPr>
              <a:t>4</a:t>
            </a:r>
            <a:endParaRPr lang="ko-KR" altLang="en-US" sz="3200" b="1" i="0" u="none" kern="1200" spc="-150" baseline="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48245" y="1664313"/>
            <a:ext cx="5606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i="0" u="none" kern="1200" spc="-150" baseline="0" dirty="0">
                <a:solidFill>
                  <a:srgbClr val="43556B"/>
                </a:solidFill>
              </a:rPr>
              <a:t>5</a:t>
            </a:r>
            <a:endParaRPr lang="ko-KR" altLang="en-US" sz="3200" b="1" i="0" u="none" kern="1200" spc="-150" baseline="0" dirty="0">
              <a:solidFill>
                <a:srgbClr val="43556B"/>
              </a:solidFill>
            </a:endParaRPr>
          </a:p>
        </p:txBody>
      </p:sp>
      <p:sp>
        <p:nvSpPr>
          <p:cNvPr id="26" name="육각형 5"/>
          <p:cNvSpPr/>
          <p:nvPr/>
        </p:nvSpPr>
        <p:spPr>
          <a:xfrm>
            <a:off x="10166176" y="3045622"/>
            <a:ext cx="1803499" cy="159664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17"/>
          <p:cNvSpPr txBox="1"/>
          <p:nvPr/>
        </p:nvSpPr>
        <p:spPr>
          <a:xfrm>
            <a:off x="10294135" y="3618914"/>
            <a:ext cx="1459954" cy="451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i="0" u="none" kern="1200" spc="-150" baseline="0">
                <a:solidFill>
                  <a:schemeClr val="bg1"/>
                </a:solidFill>
              </a:rPr>
              <a:t>계획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10126294" y="2642214"/>
            <a:ext cx="560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i="0" u="none" kern="1200" spc="-150" baseline="0" dirty="0">
                <a:solidFill>
                  <a:srgbClr val="D9D9D9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841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i="0" u="none" kern="1200" spc="-150" baseline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8675" y="3756074"/>
            <a:ext cx="36612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600" b="1" i="0" u="none" kern="1200" spc="-150" baseline="0">
                <a:solidFill>
                  <a:schemeClr val="bg1">
                    <a:alpha val="25000"/>
                  </a:schemeClr>
                </a:solidFill>
              </a:rPr>
              <a:t>WHO?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" b="15424"/>
          <a:stretch/>
        </p:blipFill>
        <p:spPr>
          <a:xfrm>
            <a:off x="3589380" y="2040786"/>
            <a:ext cx="2286329" cy="231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3" b="30500"/>
          <a:stretch/>
        </p:blipFill>
        <p:spPr>
          <a:xfrm>
            <a:off x="6403483" y="2044628"/>
            <a:ext cx="2286329" cy="2307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8"/>
          <a:stretch/>
        </p:blipFill>
        <p:spPr>
          <a:xfrm>
            <a:off x="9173762" y="2040786"/>
            <a:ext cx="2292133" cy="231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5908" b="35686"/>
          <a:stretch/>
        </p:blipFill>
        <p:spPr>
          <a:xfrm>
            <a:off x="973926" y="2047653"/>
            <a:ext cx="2296156" cy="2323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677" y="281353"/>
            <a:ext cx="2349305" cy="118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팀원 </a:t>
            </a:r>
          </a:p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소개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63436" y="2041605"/>
            <a:ext cx="2292133" cy="2315929"/>
          </a:xfrm>
          <a:prstGeom prst="rect">
            <a:avLst/>
          </a:prstGeom>
          <a:noFill/>
          <a:ln>
            <a:solidFill>
              <a:srgbClr val="435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5" y="4872679"/>
            <a:ext cx="2396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latin typeface="맑은 고딕" panose="020B0503020000020004" pitchFamily="50" charset="-127"/>
              </a:rPr>
              <a:t>Server &amp; DB composition 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2114" y="4503347"/>
            <a:ext cx="15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b="1" dirty="0" err="1">
                <a:latin typeface="맑은 고딕" panose="020B0503020000020004" pitchFamily="50" charset="-127"/>
              </a:rPr>
              <a:t>김경목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14420" y="4537475"/>
            <a:ext cx="15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b="1">
                <a:latin typeface="맑은 고딕" panose="020B0503020000020004" pitchFamily="50" charset="-127"/>
              </a:rPr>
              <a:t>신효창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48472" y="4511627"/>
            <a:ext cx="15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b="1" dirty="0" err="1">
                <a:latin typeface="맑은 고딕" panose="020B0503020000020004" pitchFamily="50" charset="-127"/>
              </a:rPr>
              <a:t>김금미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2390" y="4505209"/>
            <a:ext cx="15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b="1" dirty="0" err="1">
                <a:latin typeface="맑은 고딕" panose="020B0503020000020004" pitchFamily="50" charset="-127"/>
              </a:rPr>
              <a:t>이성한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90292" y="4874541"/>
            <a:ext cx="2990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latin typeface="맑은 고딕" panose="020B0503020000020004" pitchFamily="50" charset="-127"/>
              </a:rPr>
              <a:t>Raspberry Pi - Camera module composition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48262" y="4888441"/>
            <a:ext cx="2990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latin typeface="맑은 고딕" panose="020B0503020000020004" pitchFamily="50" charset="-127"/>
              </a:rPr>
              <a:t>User application development 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24344" y="4874540"/>
            <a:ext cx="2990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latin typeface="맑은 고딕" panose="020B0503020000020004" pitchFamily="50" charset="-127"/>
              </a:rPr>
              <a:t>User application development 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83576" y="2041606"/>
            <a:ext cx="2292133" cy="2316134"/>
          </a:xfrm>
          <a:prstGeom prst="rect">
            <a:avLst/>
          </a:prstGeom>
          <a:noFill/>
          <a:ln>
            <a:solidFill>
              <a:srgbClr val="435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"/>
          <p:cNvSpPr/>
          <p:nvPr/>
        </p:nvSpPr>
        <p:spPr>
          <a:xfrm>
            <a:off x="6397680" y="2041605"/>
            <a:ext cx="2292133" cy="2315929"/>
          </a:xfrm>
          <a:prstGeom prst="rect">
            <a:avLst/>
          </a:prstGeom>
          <a:noFill/>
          <a:ln>
            <a:solidFill>
              <a:srgbClr val="435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"/>
          <p:cNvSpPr/>
          <p:nvPr/>
        </p:nvSpPr>
        <p:spPr>
          <a:xfrm>
            <a:off x="9173762" y="2041605"/>
            <a:ext cx="2292133" cy="2315929"/>
          </a:xfrm>
          <a:prstGeom prst="rect">
            <a:avLst/>
          </a:prstGeom>
          <a:noFill/>
          <a:ln>
            <a:solidFill>
              <a:srgbClr val="435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spc="-15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3600" b="1" i="0" u="none" kern="1200" spc="-150" baseline="0" dirty="0" smtClean="0">
                <a:solidFill>
                  <a:schemeClr val="bg1"/>
                </a:solidFill>
              </a:rPr>
              <a:t>목표</a:t>
            </a:r>
            <a:endParaRPr lang="ko-KR" altLang="en-US" sz="3600" b="1" i="0" u="none" kern="1200" spc="-150" baseline="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104" y="2096086"/>
            <a:ext cx="5852160" cy="99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 b="1" i="0" u="none" kern="1200" spc="-150" baseline="0">
                <a:solidFill>
                  <a:schemeClr val="bg1">
                    <a:alpha val="25000"/>
                  </a:schemeClr>
                </a:solidFill>
              </a:rPr>
              <a:t>GOAL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281353"/>
            <a:ext cx="2349305" cy="118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주제 선정</a:t>
            </a:r>
          </a:p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배경</a:t>
            </a:r>
          </a:p>
        </p:txBody>
      </p:sp>
      <p:sp>
        <p:nvSpPr>
          <p:cNvPr id="11" name="Shape 1747"/>
          <p:cNvSpPr txBox="1"/>
          <p:nvPr/>
        </p:nvSpPr>
        <p:spPr>
          <a:xfrm>
            <a:off x="964467" y="3979800"/>
            <a:ext cx="2858104" cy="477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  <a:defRPr lang="ko-KR" altLang="en-US"/>
            </a:pPr>
            <a:r>
              <a:rPr lang="ko-KR" altLang="en-US" sz="2000"/>
              <a:t>제각각인 검침 일자</a:t>
            </a:r>
          </a:p>
        </p:txBody>
      </p:sp>
      <p:sp>
        <p:nvSpPr>
          <p:cNvPr id="12" name="Shape 1748"/>
          <p:cNvSpPr txBox="1"/>
          <p:nvPr/>
        </p:nvSpPr>
        <p:spPr>
          <a:xfrm>
            <a:off x="8539365" y="3979711"/>
            <a:ext cx="2858104" cy="477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  <a:defRPr lang="ko-KR" altLang="en-US"/>
            </a:pPr>
            <a:r>
              <a:rPr lang="ko-KR" altLang="en-US" sz="2000"/>
              <a:t>직접 방문하여 검침</a:t>
            </a:r>
          </a:p>
        </p:txBody>
      </p:sp>
      <p:sp>
        <p:nvSpPr>
          <p:cNvPr id="13" name="Shape 1749"/>
          <p:cNvSpPr txBox="1"/>
          <p:nvPr/>
        </p:nvSpPr>
        <p:spPr>
          <a:xfrm>
            <a:off x="4751916" y="3979711"/>
            <a:ext cx="2858104" cy="477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/>
              <a:buChar char="§"/>
              <a:defRPr lang="ko-KR" altLang="en-US"/>
            </a:pPr>
            <a:r>
              <a:rPr lang="ko-KR" altLang="en-US" sz="2000"/>
              <a:t>인건비</a:t>
            </a:r>
          </a:p>
        </p:txBody>
      </p:sp>
      <p:sp>
        <p:nvSpPr>
          <p:cNvPr id="14" name="Shape 1750"/>
          <p:cNvSpPr txBox="1"/>
          <p:nvPr/>
        </p:nvSpPr>
        <p:spPr>
          <a:xfrm>
            <a:off x="964466" y="4584728"/>
            <a:ext cx="3516094" cy="7590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600"/>
              <a:t>지역</a:t>
            </a:r>
            <a:r>
              <a:rPr lang="en-US" altLang="ko-KR" sz="1600"/>
              <a:t>,</a:t>
            </a:r>
            <a:r>
              <a:rPr lang="ko-KR" altLang="en-US" sz="1600"/>
              <a:t> 가구별 검침일자가 제각각</a:t>
            </a:r>
          </a:p>
          <a:p>
            <a:pPr lvl="0">
              <a:defRPr lang="ko-KR" altLang="en-US"/>
            </a:pPr>
            <a:r>
              <a:rPr lang="ko-KR" altLang="en-US" sz="1600"/>
              <a:t>같은 사용량</a:t>
            </a:r>
            <a:r>
              <a:rPr lang="en-US" altLang="ko-KR" sz="1600"/>
              <a:t>,</a:t>
            </a:r>
            <a:r>
              <a:rPr lang="ko-KR" altLang="en-US" sz="1600"/>
              <a:t> 다른 요금</a:t>
            </a:r>
            <a:endParaRPr lang="en-US" altLang="ko-KR" sz="1600"/>
          </a:p>
        </p:txBody>
      </p:sp>
      <p:sp>
        <p:nvSpPr>
          <p:cNvPr id="16" name="Shape 1752"/>
          <p:cNvSpPr txBox="1"/>
          <p:nvPr/>
        </p:nvSpPr>
        <p:spPr>
          <a:xfrm>
            <a:off x="8539366" y="4584728"/>
            <a:ext cx="3222105" cy="759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600"/>
              <a:t>고객 부재 시 검침불가</a:t>
            </a:r>
          </a:p>
          <a:p>
            <a:pPr lvl="0">
              <a:defRPr lang="ko-KR" altLang="en-US"/>
            </a:pPr>
            <a:r>
              <a:rPr lang="ko-KR" altLang="en-US" sz="1600"/>
              <a:t>방문으로 인한 사생활 침해 우려</a:t>
            </a:r>
          </a:p>
          <a:p>
            <a:pPr lvl="0">
              <a:defRPr lang="ko-KR" altLang="en-US"/>
            </a:pPr>
            <a:endParaRPr lang="ko-KR" altLang="en-US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7727" y="2799975"/>
            <a:ext cx="1488864" cy="1052107"/>
          </a:xfrm>
          <a:prstGeom prst="rect">
            <a:avLst/>
          </a:prstGeom>
        </p:spPr>
      </p:pic>
      <p:sp>
        <p:nvSpPr>
          <p:cNvPr id="28" name="Shape 1750"/>
          <p:cNvSpPr txBox="1"/>
          <p:nvPr/>
        </p:nvSpPr>
        <p:spPr>
          <a:xfrm>
            <a:off x="4751916" y="4584728"/>
            <a:ext cx="3157644" cy="7590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600"/>
              <a:t>검침원 고용으로 인한 인건비</a:t>
            </a:r>
            <a:endParaRPr lang="en-US" altLang="ko-KR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55716" y="2703494"/>
            <a:ext cx="1625397" cy="1148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016" y="2629852"/>
            <a:ext cx="1729609" cy="12222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10080" y="1844119"/>
            <a:ext cx="7301988" cy="539381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0677" y="372646"/>
            <a:ext cx="23493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0" i="0" u="none" kern="1200" spc="-150"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자동화 검침 관리 시스템</a:t>
            </a:r>
            <a:endParaRPr lang="ko-KR" altLang="en-US" sz="3200" b="0" i="0" u="none" kern="1200" spc="-150" baseline="0" dirty="0">
              <a:solidFill>
                <a:schemeClr val="tx1">
                  <a:lumMod val="85000"/>
                  <a:lumOff val="15000"/>
                </a:schemeClr>
              </a:solidFill>
              <a:latin typeface="HY중고딕"/>
              <a:ea typeface="HY중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87365" y="1383672"/>
            <a:ext cx="687556" cy="6875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1231" y="1861183"/>
            <a:ext cx="65530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b="0" i="0" u="none" kern="1200" spc="-150" baseline="0" dirty="0">
                <a:solidFill>
                  <a:schemeClr val="bg1"/>
                </a:solidFill>
              </a:rPr>
              <a:t>1. </a:t>
            </a:r>
            <a:r>
              <a:rPr lang="ko-KR" altLang="en-US" sz="2200" b="0" i="0" u="none" kern="1200" spc="-150" baseline="0" dirty="0" smtClean="0">
                <a:solidFill>
                  <a:schemeClr val="bg1"/>
                </a:solidFill>
              </a:rPr>
              <a:t>사용자</a:t>
            </a:r>
            <a:r>
              <a:rPr lang="ko-KR" altLang="en-US" sz="2200" b="0" i="0" u="none" kern="1200" spc="-150" baseline="0" dirty="0">
                <a:solidFill>
                  <a:schemeClr val="bg1"/>
                </a:solidFill>
              </a:rPr>
              <a:t>, 기관의 편리성 증대</a:t>
            </a:r>
          </a:p>
        </p:txBody>
      </p:sp>
      <p:sp>
        <p:nvSpPr>
          <p:cNvPr id="16" name="직사각형 3"/>
          <p:cNvSpPr/>
          <p:nvPr/>
        </p:nvSpPr>
        <p:spPr>
          <a:xfrm>
            <a:off x="2689840" y="3443850"/>
            <a:ext cx="7301988" cy="539381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8" name="TextBox 9"/>
          <p:cNvSpPr txBox="1"/>
          <p:nvPr/>
        </p:nvSpPr>
        <p:spPr>
          <a:xfrm>
            <a:off x="3080366" y="3461385"/>
            <a:ext cx="6473644" cy="42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b="0" i="0" u="none" kern="1200" spc="-150" baseline="0" dirty="0">
                <a:solidFill>
                  <a:schemeClr val="bg1"/>
                </a:solidFill>
              </a:rPr>
              <a:t>2. 기존 검침기계 활용</a:t>
            </a:r>
          </a:p>
        </p:txBody>
      </p:sp>
      <p:sp>
        <p:nvSpPr>
          <p:cNvPr id="19" name="직사각형 3"/>
          <p:cNvSpPr/>
          <p:nvPr/>
        </p:nvSpPr>
        <p:spPr>
          <a:xfrm>
            <a:off x="2730321" y="5084423"/>
            <a:ext cx="7301988" cy="539381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1" name="TextBox 9"/>
          <p:cNvSpPr txBox="1"/>
          <p:nvPr/>
        </p:nvSpPr>
        <p:spPr>
          <a:xfrm>
            <a:off x="3122632" y="5147736"/>
            <a:ext cx="6616761" cy="410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100" b="0" i="0" u="none" kern="1200" spc="-150" baseline="0" dirty="0">
                <a:solidFill>
                  <a:schemeClr val="bg1"/>
                </a:solidFill>
              </a:rPr>
              <a:t>3. 전기, 가스, 수도 검침 시스템을 통합하여 빅데이터화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35495" y="2572720"/>
            <a:ext cx="5313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0" i="0" u="none" spc="-15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b="0" i="0" u="none" spc="-150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 : </a:t>
            </a:r>
            <a:r>
              <a:rPr lang="ko-KR" altLang="en-US" b="0" i="0" u="none" spc="-15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집에 없어도 자동 검침 가능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45019" y="2896570"/>
            <a:ext cx="5313552" cy="364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0" i="0" u="none" spc="-15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기관 : 인건비 감소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02369" y="4158568"/>
            <a:ext cx="6361159" cy="3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0" i="0" u="none" spc="-15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기존의 검침 기계에 해당 모듈만 부착하여 활용 가능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02369" y="4517813"/>
            <a:ext cx="6361159" cy="366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0" i="0" u="none" spc="-15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기존의 검침 기계 활용으로 추가비용 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감소</a:t>
            </a:r>
            <a:endParaRPr lang="ko-KR" altLang="en-US" b="0" i="0" u="none" spc="-150" baseline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67125" y="2983404"/>
            <a:ext cx="687556" cy="687556"/>
          </a:xfrm>
          <a:prstGeom prst="rect">
            <a:avLst/>
          </a:prstGeom>
        </p:spPr>
      </p:pic>
      <p:pic>
        <p:nvPicPr>
          <p:cNvPr id="28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46499" y="4621703"/>
            <a:ext cx="687556" cy="687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415067" y="5688918"/>
            <a:ext cx="636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0" i="0" u="none" spc="-150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어플리케이션을 통해 고객이 쉽게 사용량 체크</a:t>
            </a:r>
            <a:endParaRPr lang="en-US" altLang="ko-KR" b="0" i="0" u="none" spc="-150" baseline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lang="ko-KR" altLang="en-US"/>
            </a:pPr>
            <a:r>
              <a:rPr lang="en-US" altLang="ko-KR" b="0" i="0" u="none" spc="-150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b="0" i="0" u="none" spc="-150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관리자에게 통합적 관리 기능 제공</a:t>
            </a:r>
            <a:endParaRPr lang="ko-KR" altLang="en-US" b="0" i="0" u="none" spc="-150" baseline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i="0" u="none" kern="1200" spc="-150" baseline="0">
                <a:solidFill>
                  <a:schemeClr val="bg1"/>
                </a:solidFill>
              </a:rPr>
              <a:t>프로젝트 내용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1205" y="3742005"/>
            <a:ext cx="5852160" cy="1094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600" b="1" i="0" u="none" kern="1200" spc="-150" baseline="0">
                <a:solidFill>
                  <a:schemeClr val="bg1">
                    <a:alpha val="25000"/>
                  </a:schemeClr>
                </a:solidFill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10958285" y="72572"/>
            <a:ext cx="1161143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670064" y="2039404"/>
            <a:ext cx="5222225" cy="648383"/>
            <a:chOff x="1990104" y="933738"/>
            <a:chExt cx="5222225" cy="648383"/>
          </a:xfrm>
        </p:grpSpPr>
        <p:sp>
          <p:nvSpPr>
            <p:cNvPr id="35" name="Rectangle 34"/>
            <p:cNvSpPr/>
            <p:nvPr/>
          </p:nvSpPr>
          <p:spPr>
            <a:xfrm>
              <a:off x="1990104" y="1275114"/>
              <a:ext cx="4593576" cy="312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1400">
                  <a:latin typeface="Roboto Thin"/>
                  <a:ea typeface="Roboto Thin"/>
                  <a:cs typeface="Roboto Thin"/>
                </a:rPr>
                <a:t>라즈베리파이</a:t>
              </a:r>
              <a:r>
                <a:rPr lang="en-US" altLang="ko-KR" sz="1400">
                  <a:latin typeface="Roboto Thin"/>
                  <a:ea typeface="Roboto Thin"/>
                  <a:cs typeface="Roboto Thin"/>
                </a:rPr>
                <a:t>, </a:t>
              </a:r>
              <a:r>
                <a:rPr lang="ko-KR" altLang="en-US" sz="1400">
                  <a:latin typeface="Roboto Thin"/>
                  <a:ea typeface="Roboto Thin"/>
                  <a:cs typeface="Roboto Thin"/>
                </a:rPr>
                <a:t>카메라로 구성된 측정 모듈 설계</a:t>
              </a:r>
              <a:r>
                <a:rPr lang="en-US" altLang="ko-KR" sz="1400">
                  <a:latin typeface="Roboto Thin"/>
                  <a:ea typeface="Roboto Thin"/>
                  <a:cs typeface="Roboto Thin"/>
                </a:rPr>
                <a:t>.</a:t>
              </a:r>
              <a:endParaRPr lang="ko-KR" altLang="en-US" sz="1400"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03716" y="933738"/>
              <a:ext cx="5208613" cy="311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2400">
                  <a:latin typeface="Roboto Thin"/>
                  <a:ea typeface="Roboto Thin"/>
                  <a:cs typeface="Roboto Thin"/>
                </a:rPr>
                <a:t>모듈 구성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70064" y="3140202"/>
            <a:ext cx="4410696" cy="983849"/>
            <a:chOff x="1990104" y="2185085"/>
            <a:chExt cx="4227816" cy="983849"/>
          </a:xfrm>
        </p:grpSpPr>
        <p:sp>
          <p:nvSpPr>
            <p:cNvPr id="39" name="Rectangle 38"/>
            <p:cNvSpPr/>
            <p:nvPr/>
          </p:nvSpPr>
          <p:spPr>
            <a:xfrm>
              <a:off x="1990104" y="2563639"/>
              <a:ext cx="3888785" cy="57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14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영상처리를 활용한 사용량 숫자 인식</a:t>
              </a:r>
              <a:r>
                <a:rPr lang="en-US" altLang="ko-KR" sz="14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endParaRPr lang="en-US" sz="1400"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003715" y="2185084"/>
              <a:ext cx="4214204" cy="4488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OpenCV</a:t>
              </a:r>
              <a:r>
                <a:rPr lang="ko-KR" altLang="en-US" sz="24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활용한 사용량 측정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70064" y="4549132"/>
            <a:ext cx="4410696" cy="648383"/>
            <a:chOff x="1990104" y="3436432"/>
            <a:chExt cx="2506669" cy="648383"/>
          </a:xfrm>
        </p:grpSpPr>
        <p:sp>
          <p:nvSpPr>
            <p:cNvPr id="43" name="Rectangle 42"/>
            <p:cNvSpPr/>
            <p:nvPr/>
          </p:nvSpPr>
          <p:spPr>
            <a:xfrm>
              <a:off x="1990104" y="3777808"/>
              <a:ext cx="2493056" cy="307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endParaRPr lang="en-US" sz="1400"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03717" y="3436431"/>
              <a:ext cx="2493056" cy="316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2400" b="0" i="0" u="none" kern="1200" spc="-150" baseline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서버 및 데이터베이스 구성</a:t>
              </a:r>
              <a:endParaRPr lang="en-US" sz="2400">
                <a:latin typeface="Roboto Thin"/>
                <a:ea typeface="Roboto Thin"/>
                <a:cs typeface="Roboto Thin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670064" y="4793430"/>
            <a:ext cx="3976356" cy="1577620"/>
            <a:chOff x="1990104" y="3913320"/>
            <a:chExt cx="2506669" cy="1577620"/>
          </a:xfrm>
        </p:grpSpPr>
        <p:sp>
          <p:nvSpPr>
            <p:cNvPr id="47" name="Rectangle 46"/>
            <p:cNvSpPr/>
            <p:nvPr/>
          </p:nvSpPr>
          <p:spPr>
            <a:xfrm>
              <a:off x="1990103" y="5167775"/>
              <a:ext cx="2493055" cy="312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1400">
                  <a:latin typeface="Roboto Thin"/>
                  <a:ea typeface="Roboto Thin"/>
                  <a:cs typeface="Roboto Thin"/>
                </a:rPr>
                <a:t>사용자 및 관리자를 위한 어플리케이션 제작</a:t>
              </a:r>
              <a:r>
                <a:rPr lang="en-US" altLang="ko-KR" sz="1400">
                  <a:latin typeface="Roboto Thin"/>
                  <a:ea typeface="Roboto Thin"/>
                  <a:cs typeface="Roboto Thin"/>
                </a:rPr>
                <a:t>.</a:t>
              </a:r>
              <a:endParaRPr lang="ko-KR" altLang="en-US" sz="1400"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003716" y="4826399"/>
              <a:ext cx="2493056" cy="311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2400">
                  <a:latin typeface="Roboto Thin"/>
                  <a:ea typeface="Roboto Thin"/>
                  <a:cs typeface="Roboto Thin"/>
                </a:rPr>
                <a:t>어플리케이션 제작</a:t>
              </a:r>
              <a:endParaRPr lang="en-US" sz="2400"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90103" y="3913320"/>
              <a:ext cx="2493055" cy="319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79"/>
                </a:lnSpc>
                <a:spcBef>
                  <a:spcPts val="400"/>
                </a:spcBef>
                <a:defRPr lang="ko-KR" altLang="en-US"/>
              </a:pPr>
              <a:r>
                <a:rPr lang="ko-KR" altLang="en-US" sz="1400">
                  <a:latin typeface="Roboto Thin"/>
                  <a:ea typeface="Roboto Thin"/>
                  <a:cs typeface="Roboto Thin"/>
                </a:rPr>
                <a:t>모듈 </a:t>
              </a:r>
              <a:r>
                <a:rPr lang="en-US" altLang="ko-KR" sz="1400">
                  <a:latin typeface="Roboto Thin"/>
                  <a:ea typeface="Roboto Thin"/>
                  <a:cs typeface="Roboto Thin"/>
                </a:rPr>
                <a:t>–</a:t>
              </a:r>
              <a:r>
                <a:rPr lang="ko-KR" altLang="en-US" sz="1400">
                  <a:latin typeface="Roboto Thin"/>
                  <a:ea typeface="Roboto Thin"/>
                  <a:cs typeface="Roboto Thin"/>
                </a:rPr>
                <a:t> 서버 </a:t>
              </a:r>
              <a:r>
                <a:rPr lang="en-US" altLang="ko-KR" sz="1400">
                  <a:latin typeface="Roboto Thin"/>
                  <a:ea typeface="Roboto Thin"/>
                  <a:cs typeface="Roboto Thin"/>
                </a:rPr>
                <a:t>–</a:t>
              </a:r>
              <a:r>
                <a:rPr lang="ko-KR" altLang="en-US" sz="1400">
                  <a:latin typeface="Roboto Thin"/>
                  <a:ea typeface="Roboto Thin"/>
                  <a:cs typeface="Roboto Thin"/>
                </a:rPr>
                <a:t> 유저간의 통신</a:t>
              </a:r>
              <a:r>
                <a:rPr lang="en-US" altLang="ko-KR" sz="1400">
                  <a:latin typeface="Roboto Thin"/>
                  <a:ea typeface="Roboto Thin"/>
                  <a:cs typeface="Roboto Thin"/>
                </a:rPr>
                <a:t>.</a:t>
              </a:r>
              <a:endParaRPr lang="ko-KR" altLang="en-US" sz="1400">
                <a:latin typeface="Roboto Thin"/>
                <a:ea typeface="Roboto Thin"/>
                <a:cs typeface="Roboto Thin"/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0924" y="3428762"/>
            <a:ext cx="5887995" cy="3085921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0924" y="383542"/>
            <a:ext cx="5887995" cy="2918141"/>
          </a:xfrm>
          <a:prstGeom prst="rect">
            <a:avLst/>
          </a:prstGeom>
          <a:ln>
            <a:noFill/>
          </a:ln>
        </p:spPr>
      </p:pic>
      <p:sp>
        <p:nvSpPr>
          <p:cNvPr id="53" name="TextBox 52"/>
          <p:cNvSpPr txBox="1"/>
          <p:nvPr/>
        </p:nvSpPr>
        <p:spPr>
          <a:xfrm>
            <a:off x="57150" y="296446"/>
            <a:ext cx="2349305" cy="117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프로젝트</a:t>
            </a:r>
          </a:p>
          <a:p>
            <a:pPr algn="ctr">
              <a:defRPr lang="ko-KR" altLang="en-US"/>
            </a:pPr>
            <a:r>
              <a:rPr lang="ko-KR" altLang="en-US" sz="3600" b="0" i="0" u="none" kern="1200" spc="-150" baseline="0">
                <a:solidFill>
                  <a:schemeClr val="tx1">
                    <a:lumMod val="85000"/>
                    <a:lumOff val="15000"/>
                  </a:schemeClr>
                </a:solidFill>
                <a:latin typeface="HY중고딕"/>
                <a:ea typeface="HY중고딕"/>
              </a:rPr>
              <a:t>내용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643429" y="1772304"/>
            <a:ext cx="844705" cy="844705"/>
          </a:xfrm>
          <a:prstGeom prst="roundRect">
            <a:avLst>
              <a:gd name="adj" fmla="val 29868"/>
            </a:avLst>
          </a:prstGeom>
          <a:solidFill>
            <a:srgbClr val="00ADEE"/>
          </a:solidFill>
          <a:ln w="12700" cap="flat" cmpd="sng" algn="ctr">
            <a:noFill/>
            <a:prstDash val="solid"/>
            <a:miter/>
          </a:ln>
          <a:effectLst/>
        </p:spPr>
        <p:txBody>
          <a:bodyPr tIns="144000" anchor="ctr"/>
          <a:lstStyle/>
          <a:p>
            <a:pPr marL="0" lvl="0" indent="0" algn="ctr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en-US" sz="3600" b="0" i="0" u="none" kern="0" spc="0" baseline="0">
                <a:solidFill>
                  <a:srgbClr val="FFFFFF"/>
                </a:solidFill>
                <a:uLnTx/>
                <a:uFillTx/>
                <a:latin typeface="dt-technology-07"/>
                <a:cs typeface="Arial"/>
              </a:rPr>
              <a:t>1</a:t>
            </a:r>
            <a:endParaRPr lang="en-GB" altLang="en-US" sz="3600" b="0" i="0" u="none" kern="0" spc="0" baseline="0">
              <a:solidFill>
                <a:srgbClr val="FFFFFF"/>
              </a:solidFill>
              <a:uLnTx/>
              <a:uFillTx/>
              <a:latin typeface="Roboto Thin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43429" y="3023651"/>
            <a:ext cx="844705" cy="844705"/>
          </a:xfrm>
          <a:prstGeom prst="roundRect">
            <a:avLst>
              <a:gd name="adj" fmla="val 29868"/>
            </a:avLst>
          </a:prstGeom>
          <a:solidFill>
            <a:srgbClr val="85CA46"/>
          </a:solidFill>
          <a:ln w="12700" cap="flat" cmpd="sng" algn="ctr">
            <a:noFill/>
            <a:prstDash val="solid"/>
            <a:miter/>
          </a:ln>
          <a:effectLst/>
        </p:spPr>
        <p:txBody>
          <a:bodyPr tIns="144000" anchor="ctr"/>
          <a:lstStyle/>
          <a:p>
            <a:pPr marL="0" lvl="0" indent="0" algn="ctr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3600" b="0" i="0" u="none" kern="0" spc="0" baseline="0">
                <a:solidFill>
                  <a:srgbClr val="FFFFFF"/>
                </a:solidFill>
                <a:uLnTx/>
                <a:uFillTx/>
                <a:latin typeface="dt-transport-02"/>
                <a:cs typeface="Arial"/>
              </a:rPr>
              <a:t>2</a:t>
            </a:r>
            <a:endParaRPr lang="en-GB" altLang="en-US" sz="3600" b="0" i="0" u="none" kern="0" spc="0" baseline="0">
              <a:solidFill>
                <a:srgbClr val="FFFFFF"/>
              </a:solidFill>
              <a:uLnTx/>
              <a:uFillTx/>
              <a:latin typeface="Roboto Thin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43429" y="4274998"/>
            <a:ext cx="844705" cy="844705"/>
          </a:xfrm>
          <a:prstGeom prst="roundRect">
            <a:avLst>
              <a:gd name="adj" fmla="val 29868"/>
            </a:avLst>
          </a:prstGeom>
          <a:solidFill>
            <a:srgbClr val="F49D00"/>
          </a:solidFill>
          <a:ln w="12700" cap="flat" cmpd="sng" algn="ctr">
            <a:noFill/>
            <a:prstDash val="solid"/>
            <a:miter/>
          </a:ln>
          <a:effectLst/>
        </p:spPr>
        <p:txBody>
          <a:bodyPr tIns="144000" anchor="ctr"/>
          <a:lstStyle/>
          <a:p>
            <a:pPr marL="0" lvl="0" indent="0" algn="ctr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en-US" sz="3600" b="0" i="0" u="none" kern="0" spc="0" baseline="0">
                <a:solidFill>
                  <a:srgbClr val="FFFFFF"/>
                </a:solidFill>
                <a:uLnTx/>
                <a:uFillTx/>
                <a:latin typeface="dt-web-01"/>
                <a:cs typeface="Arial"/>
              </a:rPr>
              <a:t>3</a:t>
            </a:r>
            <a:endParaRPr lang="en-GB" altLang="en-US" sz="3600" b="0" i="0" u="none" kern="0" spc="0" baseline="0">
              <a:solidFill>
                <a:srgbClr val="FFFFFF"/>
              </a:solidFill>
              <a:uLnTx/>
              <a:uFillTx/>
              <a:latin typeface="Roboto Thin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43429" y="5526345"/>
            <a:ext cx="844705" cy="844705"/>
          </a:xfrm>
          <a:prstGeom prst="roundRect">
            <a:avLst>
              <a:gd name="adj" fmla="val 29868"/>
            </a:avLst>
          </a:prstGeom>
          <a:solidFill>
            <a:srgbClr val="D2326B"/>
          </a:solidFill>
          <a:ln w="12700" cap="flat" cmpd="sng" algn="ctr">
            <a:noFill/>
            <a:prstDash val="solid"/>
            <a:miter/>
          </a:ln>
          <a:effectLst/>
        </p:spPr>
        <p:txBody>
          <a:bodyPr tIns="144000" anchor="ctr"/>
          <a:lstStyle/>
          <a:p>
            <a:pPr marL="0" lvl="0" indent="0" algn="ctr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3600" b="0" i="0" u="none" kern="0" spc="0" baseline="0">
                <a:solidFill>
                  <a:srgbClr val="FFFFFF"/>
                </a:solidFill>
                <a:uLnTx/>
                <a:uFillTx/>
                <a:latin typeface="dt-business-02"/>
                <a:cs typeface="Arial"/>
              </a:rPr>
              <a:t>4</a:t>
            </a:r>
            <a:endParaRPr lang="en-GB" altLang="en-US" sz="3600" b="0" i="0" u="none" kern="0" spc="0" baseline="0">
              <a:solidFill>
                <a:srgbClr val="FFFFFF"/>
              </a:solidFill>
              <a:uLnTx/>
              <a:uFillTx/>
              <a:latin typeface="Roboto Thin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98640" y="-228839"/>
            <a:ext cx="1502679" cy="16802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981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800" spc="-150"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Macintosh PowerPoint</Application>
  <PresentationFormat>Widescreen</PresentationFormat>
  <Paragraphs>127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dt-business-02</vt:lpstr>
      <vt:lpstr>dt-business-07</vt:lpstr>
      <vt:lpstr>dt-technology-07</vt:lpstr>
      <vt:lpstr>dt-transport-02</vt:lpstr>
      <vt:lpstr>dt-web-01</vt:lpstr>
      <vt:lpstr>HY중고딕</vt:lpstr>
      <vt:lpstr>Lato Regular</vt:lpstr>
      <vt:lpstr>Roboto Thin</vt:lpstr>
      <vt:lpstr>Wingdings</vt:lpstr>
      <vt:lpstr>맑은 고딕</vt:lpstr>
      <vt:lpstr>함초롬돋움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Dylan Kim</cp:lastModifiedBy>
  <cp:revision>41</cp:revision>
  <dcterms:created xsi:type="dcterms:W3CDTF">2014-11-18T04:46:38Z</dcterms:created>
  <dcterms:modified xsi:type="dcterms:W3CDTF">2016-09-08T10:58:19Z</dcterms:modified>
</cp:coreProperties>
</file>